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7" r:id="rId2"/>
    <p:sldId id="348" r:id="rId3"/>
    <p:sldId id="389" r:id="rId4"/>
    <p:sldId id="390" r:id="rId5"/>
    <p:sldId id="392" r:id="rId6"/>
    <p:sldId id="393" r:id="rId7"/>
    <p:sldId id="391" r:id="rId8"/>
    <p:sldId id="394" r:id="rId9"/>
    <p:sldId id="395" r:id="rId10"/>
    <p:sldId id="396" r:id="rId11"/>
    <p:sldId id="397" r:id="rId1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66FFFF"/>
    <a:srgbClr val="9BFFFF"/>
    <a:srgbClr val="FFCCCC"/>
    <a:srgbClr val="FFCC99"/>
    <a:srgbClr val="FF00FF"/>
    <a:srgbClr val="FF00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45" autoAdjust="0"/>
    <p:restoredTop sz="90018" autoAdjust="0"/>
  </p:normalViewPr>
  <p:slideViewPr>
    <p:cSldViewPr>
      <p:cViewPr varScale="1">
        <p:scale>
          <a:sx n="67" d="100"/>
          <a:sy n="67" d="100"/>
        </p:scale>
        <p:origin x="-4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54"/>
    </p:cViewPr>
  </p:sorterViewPr>
  <p:notesViewPr>
    <p:cSldViewPr>
      <p:cViewPr varScale="1">
        <p:scale>
          <a:sx n="56" d="100"/>
          <a:sy n="56" d="100"/>
        </p:scale>
        <p:origin x="-2628" y="-84"/>
      </p:cViewPr>
      <p:guideLst>
        <p:guide orient="horz" pos="2928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4" tIns="45386" rIns="90774" bIns="45386" numCol="1" anchor="t" anchorCtr="0" compatLnSpc="1">
            <a:prstTxWarp prst="textNoShape">
              <a:avLst/>
            </a:prstTxWarp>
          </a:bodyPr>
          <a:lstStyle>
            <a:lvl1pPr defTabSz="906510" eaLnBrk="0" hangingPunct="0">
              <a:defRPr sz="1100">
                <a:ea typeface="굴림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3" y="0"/>
            <a:ext cx="2970609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4" tIns="45386" rIns="90774" bIns="45386" numCol="1" anchor="t" anchorCtr="0" compatLnSpc="1">
            <a:prstTxWarp prst="textNoShape">
              <a:avLst/>
            </a:prstTxWarp>
          </a:bodyPr>
          <a:lstStyle>
            <a:lvl1pPr algn="r" defTabSz="906510" eaLnBrk="0" hangingPunct="0">
              <a:defRPr sz="1100">
                <a:ea typeface="굴림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9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4" tIns="45386" rIns="90774" bIns="45386" numCol="1" anchor="b" anchorCtr="0" compatLnSpc="1">
            <a:prstTxWarp prst="textNoShape">
              <a:avLst/>
            </a:prstTxWarp>
          </a:bodyPr>
          <a:lstStyle>
            <a:lvl1pPr defTabSz="906510" eaLnBrk="0" hangingPunct="0">
              <a:defRPr sz="1100">
                <a:ea typeface="굴림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3" y="8830659"/>
            <a:ext cx="2970609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4" tIns="45386" rIns="90774" bIns="45386" numCol="1" anchor="b" anchorCtr="0" compatLnSpc="1">
            <a:prstTxWarp prst="textNoShape">
              <a:avLst/>
            </a:prstTxWarp>
          </a:bodyPr>
          <a:lstStyle>
            <a:lvl1pPr algn="r" defTabSz="906510" eaLnBrk="0" hangingPunct="0">
              <a:defRPr sz="1100">
                <a:ea typeface="굴림" pitchFamily="34" charset="-127"/>
              </a:defRPr>
            </a:lvl1pPr>
          </a:lstStyle>
          <a:p>
            <a:fld id="{1467D224-7AF6-4BF1-8470-2DF7804F59CF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098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4" tIns="45386" rIns="90774" bIns="45386" numCol="1" anchor="t" anchorCtr="0" compatLnSpc="1">
            <a:prstTxWarp prst="textNoShape">
              <a:avLst/>
            </a:prstTxWarp>
          </a:bodyPr>
          <a:lstStyle>
            <a:lvl1pPr defTabSz="906510" eaLnBrk="0" hangingPunct="0">
              <a:defRPr sz="1100">
                <a:ea typeface="굴림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0"/>
            <a:ext cx="2970609" cy="46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4" tIns="45386" rIns="90774" bIns="45386" numCol="1" anchor="t" anchorCtr="0" compatLnSpc="1">
            <a:prstTxWarp prst="textNoShape">
              <a:avLst/>
            </a:prstTxWarp>
          </a:bodyPr>
          <a:lstStyle>
            <a:lvl1pPr algn="r" defTabSz="906510" eaLnBrk="0" hangingPunct="0">
              <a:defRPr sz="1100">
                <a:ea typeface="굴림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942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8075" y="698500"/>
            <a:ext cx="4643438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42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8" y="4416099"/>
            <a:ext cx="5485805" cy="4182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4" tIns="45386" rIns="90774" bIns="453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942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59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4" tIns="45386" rIns="90774" bIns="45386" numCol="1" anchor="b" anchorCtr="0" compatLnSpc="1">
            <a:prstTxWarp prst="textNoShape">
              <a:avLst/>
            </a:prstTxWarp>
          </a:bodyPr>
          <a:lstStyle>
            <a:lvl1pPr defTabSz="906510" eaLnBrk="0" hangingPunct="0">
              <a:defRPr sz="1100">
                <a:ea typeface="굴림" pitchFamily="34" charset="-127"/>
              </a:defRPr>
            </a:lvl1pPr>
          </a:lstStyle>
          <a:p>
            <a:endParaRPr lang="en-US" altLang="ko-KR"/>
          </a:p>
        </p:txBody>
      </p:sp>
      <p:sp>
        <p:nvSpPr>
          <p:cNvPr id="942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8830659"/>
            <a:ext cx="2970609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4" tIns="45386" rIns="90774" bIns="45386" numCol="1" anchor="b" anchorCtr="0" compatLnSpc="1">
            <a:prstTxWarp prst="textNoShape">
              <a:avLst/>
            </a:prstTxWarp>
          </a:bodyPr>
          <a:lstStyle>
            <a:lvl1pPr algn="r" defTabSz="906510" eaLnBrk="0" hangingPunct="0">
              <a:defRPr sz="1100">
                <a:ea typeface="굴림" pitchFamily="34" charset="-127"/>
              </a:defRPr>
            </a:lvl1pPr>
          </a:lstStyle>
          <a:p>
            <a:fld id="{9A0FA7B1-0734-4C76-818A-5816747FF0E0}" type="slidenum">
              <a:rPr lang="ko-KR" altLang="en-US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06488" y="698500"/>
            <a:ext cx="4645025" cy="34845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2954962-25E5-4584-B61D-E72D040CC58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1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/20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A7B1-0734-4C76-818A-5816747FF0E0}" type="slidenum">
              <a:rPr lang="ko-KR" altLang="en-US" smtClean="0"/>
              <a:pPr/>
              <a:t>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err="1" smtClean="0"/>
              <a:t>Topright</a:t>
            </a:r>
            <a:r>
              <a:rPr lang="en-US" altLang="zh-CN" dirty="0" smtClean="0"/>
              <a:t> circuit shows the basic structure of</a:t>
            </a:r>
            <a:r>
              <a:rPr lang="en-US" altLang="zh-CN" baseline="0" dirty="0" smtClean="0"/>
              <a:t> 2-C DAC </a:t>
            </a:r>
          </a:p>
          <a:p>
            <a:r>
              <a:rPr lang="en-US" altLang="zh-CN" baseline="0" dirty="0" smtClean="0"/>
              <a:t>Waveforms illustrate change of voltages across capacitors C1 and C2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A7B1-0734-4C76-818A-5816747FF0E0}" type="slidenum">
              <a:rPr lang="ko-KR" altLang="en-US" smtClean="0"/>
              <a:pPr/>
              <a:t>3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2</a:t>
            </a:r>
            <a:r>
              <a:rPr lang="en-US" altLang="zh-CN" baseline="30000" dirty="0" smtClean="0"/>
              <a:t>14</a:t>
            </a:r>
            <a:r>
              <a:rPr lang="en-US" altLang="zh-CN" baseline="0" dirty="0" smtClean="0"/>
              <a:t> point FFT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A7B1-0734-4C76-818A-5816747FF0E0}" type="slidenum">
              <a:rPr lang="ko-KR" altLang="en-US" smtClean="0"/>
              <a:pPr/>
              <a:t>4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Note that not all input codes can be compensated.</a:t>
            </a:r>
          </a:p>
          <a:p>
            <a:r>
              <a:rPr lang="en-US" altLang="zh-CN" dirty="0" smtClean="0"/>
              <a:t>Need only N cycles</a:t>
            </a:r>
            <a:r>
              <a:rPr lang="en-US" altLang="zh-CN" baseline="0" dirty="0" smtClean="0"/>
              <a:t> to convert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A7B1-0734-4C76-818A-5816747FF0E0}" type="slidenum">
              <a:rPr lang="ko-KR" altLang="en-US" smtClean="0"/>
              <a:pPr/>
              <a:t>5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Need</a:t>
            </a:r>
            <a:r>
              <a:rPr lang="en-US" altLang="zh-CN" baseline="0" dirty="0" smtClean="0"/>
              <a:t> 2N cycles</a:t>
            </a:r>
          </a:p>
          <a:p>
            <a:r>
              <a:rPr lang="en-US" altLang="zh-CN" baseline="0" dirty="0" smtClean="0"/>
              <a:t>Cancel only 1</a:t>
            </a:r>
            <a:r>
              <a:rPr lang="en-US" altLang="zh-CN" baseline="30000" dirty="0" smtClean="0"/>
              <a:t>st</a:t>
            </a:r>
            <a:r>
              <a:rPr lang="en-US" altLang="zh-CN" baseline="0" dirty="0" smtClean="0"/>
              <a:t> order error, higher order error can be prominent when resolution is high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A7B1-0734-4C76-818A-5816747FF0E0}" type="slidenum">
              <a:rPr lang="ko-KR" altLang="en-US" smtClean="0"/>
              <a:pPr/>
              <a:t>6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Paper</a:t>
            </a:r>
            <a:r>
              <a:rPr lang="en-US" altLang="zh-CN" baseline="0" dirty="0" smtClean="0"/>
              <a:t> shows a 3-fold average INL improvement for hybrid switching compared with complementary switching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A7B1-0734-4C76-818A-5816747FF0E0}" type="slidenum">
              <a:rPr lang="ko-KR" altLang="en-US" smtClean="0"/>
              <a:pPr/>
              <a:t>8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Need to arrange</a:t>
            </a:r>
            <a:r>
              <a:rPr lang="en-US" altLang="zh-CN" baseline="0" dirty="0" smtClean="0"/>
              <a:t> C</a:t>
            </a:r>
            <a:r>
              <a:rPr lang="en-US" altLang="zh-CN" baseline="-25000" dirty="0" smtClean="0"/>
              <a:t>1</a:t>
            </a:r>
            <a:r>
              <a:rPr lang="en-US" altLang="zh-CN" baseline="0" dirty="0" smtClean="0"/>
              <a:t> and C</a:t>
            </a:r>
            <a:r>
              <a:rPr lang="en-US" altLang="zh-CN" baseline="-25000" dirty="0" smtClean="0"/>
              <a:t>2</a:t>
            </a:r>
            <a:r>
              <a:rPr lang="en-US" altLang="zh-CN" baseline="0" dirty="0" smtClean="0"/>
              <a:t> in such a way that C</a:t>
            </a:r>
            <a:r>
              <a:rPr lang="en-US" altLang="zh-CN" baseline="-25000" dirty="0" smtClean="0"/>
              <a:t>2</a:t>
            </a:r>
            <a:r>
              <a:rPr lang="en-US" altLang="zh-CN" baseline="0" dirty="0" smtClean="0"/>
              <a:t>, or the redistribution capacitor need to be the larger one. (conversion radix &lt; 2)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A7B1-0734-4C76-818A-5816747FF0E0}" type="slidenum">
              <a:rPr lang="ko-KR" altLang="en-US" smtClean="0"/>
              <a:pPr/>
              <a:t>10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More about the pipelined structure presented separately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0FA7B1-0734-4C76-818A-5816747FF0E0}" type="slidenum">
              <a:rPr lang="ko-KR" altLang="en-US" smtClean="0"/>
              <a:pPr/>
              <a:t>11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319590-D9E4-4A33-AE4E-207ACDA7A27D}" type="slidenum">
              <a:rPr lang="en-US" altLang="ko-KR" smtClean="0"/>
              <a:pPr/>
              <a:t>‹#›</a:t>
            </a:fld>
            <a:r>
              <a:rPr lang="en-US" altLang="ko-KR" dirty="0" smtClean="0"/>
              <a:t>/10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52602B8-8522-416B-ACDF-FC5B28584BAE}" type="slidenum">
              <a:rPr lang="ko-KR" altLang="en-US" smtClean="0"/>
              <a:pPr/>
              <a:t>‹#›</a:t>
            </a:fld>
            <a:r>
              <a:rPr lang="en-US" altLang="ko-KR" dirty="0" smtClean="0"/>
              <a:t>/</a:t>
            </a:r>
            <a:r>
              <a:rPr lang="en-US" altLang="zh-CN" dirty="0" smtClean="0">
                <a:ea typeface="宋体" pitchFamily="2" charset="-122"/>
              </a:rPr>
              <a:t>10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90600"/>
            <a:ext cx="77724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72400" y="6248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+mn-lt"/>
                <a:ea typeface="굴림" pitchFamily="34" charset="-127"/>
              </a:defRPr>
            </a:lvl1pPr>
          </a:lstStyle>
          <a:p>
            <a:fld id="{555FBE39-1781-4BFF-8E09-E6A56D682AB1}" type="slidenum">
              <a:rPr lang="ko-KR" altLang="en-US" smtClean="0"/>
              <a:pPr/>
              <a:t>‹#›</a:t>
            </a:fld>
            <a:r>
              <a:rPr lang="en-US" altLang="ko-KR" dirty="0" smtClean="0"/>
              <a:t>/10</a:t>
            </a:r>
            <a:endParaRPr lang="en-US" altLang="ko-KR" dirty="0"/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381000" y="838200"/>
            <a:ext cx="838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381000" y="6172200"/>
            <a:ext cx="8382000" cy="0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2971800" y="6248400"/>
            <a:ext cx="320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800" i="1">
                <a:latin typeface="Arial" charset="0"/>
                <a:ea typeface="굴림" pitchFamily="34" charset="-127"/>
              </a:rPr>
              <a:t>temes@ece.orst.edu</a:t>
            </a:r>
          </a:p>
        </p:txBody>
      </p:sp>
      <p:pic>
        <p:nvPicPr>
          <p:cNvPr id="1035" name="Picture 11" descr="homepage_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6172200"/>
            <a:ext cx="1295400" cy="60801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0" y="1143000"/>
            <a:ext cx="9144000" cy="1470025"/>
          </a:xfrm>
        </p:spPr>
        <p:txBody>
          <a:bodyPr/>
          <a:lstStyle/>
          <a:p>
            <a:r>
              <a:rPr lang="en-US" altLang="zh-CN" sz="3200" dirty="0" smtClean="0">
                <a:latin typeface="Arial" pitchFamily="34" charset="0"/>
                <a:cs typeface="Arial" pitchFamily="34" charset="0"/>
              </a:rPr>
              <a:t>Quasi-Passive Cyclic DAC</a:t>
            </a:r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1066800" y="2328863"/>
            <a:ext cx="7010400" cy="2590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n-US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en-US" sz="2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Gabor C. Temes</a:t>
            </a:r>
          </a:p>
          <a:p>
            <a:pPr eaLnBrk="1" hangingPunct="1">
              <a:lnSpc>
                <a:spcPct val="80000"/>
              </a:lnSpc>
            </a:pP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School 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EECS</a:t>
            </a:r>
          </a:p>
          <a:p>
            <a:pPr eaLnBrk="1" hangingPunct="1">
              <a:lnSpc>
                <a:spcPct val="80000"/>
              </a:lnSpc>
            </a:pP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Oregon </a:t>
            </a:r>
            <a:r>
              <a:rPr lang="en-US" sz="2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State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zh-CN" dirty="0" smtClean="0"/>
              <a:t>Mismatch Compensation (6)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990600"/>
            <a:ext cx="5334000" cy="5105400"/>
          </a:xfrm>
        </p:spPr>
        <p:txBody>
          <a:bodyPr/>
          <a:lstStyle/>
          <a:p>
            <a:r>
              <a:rPr lang="en-US" altLang="zh-CN" dirty="0" smtClean="0">
                <a:latin typeface="Arial" pitchFamily="34" charset="0"/>
                <a:cs typeface="Arial" pitchFamily="34" charset="0"/>
              </a:rPr>
              <a:t>Radix-Based Digital Correction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Compensation in digital </a:t>
            </a:r>
            <a:r>
              <a:rPr lang="en-US" altLang="zh-CN" dirty="0" smtClean="0"/>
              <a:t>domain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Effectively a radix-(C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/C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) conversion</a:t>
            </a:r>
          </a:p>
          <a:p>
            <a:pPr lvl="2"/>
            <a:endParaRPr lang="en-US" altLang="zh-CN" dirty="0" smtClean="0"/>
          </a:p>
          <a:p>
            <a:pPr lvl="2"/>
            <a:r>
              <a:rPr lang="en-US" altLang="zh-CN" dirty="0" smtClean="0"/>
              <a:t>Assumes </a:t>
            </a:r>
            <a:r>
              <a:rPr lang="en-US" altLang="zh-CN" dirty="0" smtClean="0"/>
              <a:t>known mismatch 2(C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-C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)/(C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+C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), or C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/C</a:t>
            </a:r>
            <a:r>
              <a:rPr lang="en-US" altLang="zh-CN" baseline="-25000" dirty="0" smtClean="0"/>
              <a:t>2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ADC-like algorithm </a:t>
            </a:r>
            <a:r>
              <a:rPr lang="en-US" altLang="zh-CN" dirty="0" err="1" smtClean="0"/>
              <a:t>predistorts</a:t>
            </a:r>
            <a:r>
              <a:rPr lang="en-US" altLang="zh-CN" dirty="0" smtClean="0"/>
              <a:t> </a:t>
            </a:r>
            <a:r>
              <a:rPr lang="en-US" altLang="zh-CN" dirty="0" smtClean="0"/>
              <a:t>digital input</a:t>
            </a:r>
          </a:p>
          <a:p>
            <a:pPr lvl="2"/>
            <a:r>
              <a:rPr lang="en-US" altLang="zh-CN" dirty="0" smtClean="0"/>
              <a:t>Feeds </a:t>
            </a:r>
            <a:r>
              <a:rPr lang="en-US" altLang="zh-CN" dirty="0" err="1" smtClean="0"/>
              <a:t>predistorted</a:t>
            </a:r>
            <a:r>
              <a:rPr lang="en-US" altLang="zh-CN" dirty="0" smtClean="0"/>
              <a:t> </a:t>
            </a:r>
            <a:r>
              <a:rPr lang="en-US" altLang="zh-CN" dirty="0" smtClean="0"/>
              <a:t>digital words into </a:t>
            </a:r>
            <a:r>
              <a:rPr lang="en-US" altLang="zh-CN" dirty="0" smtClean="0"/>
              <a:t>the 2-C </a:t>
            </a:r>
            <a:r>
              <a:rPr lang="en-US" altLang="zh-CN" dirty="0" smtClean="0"/>
              <a:t>DAC</a:t>
            </a:r>
          </a:p>
          <a:p>
            <a:pPr lvl="2"/>
            <a:endParaRPr lang="en-US" altLang="zh-CN" dirty="0" smtClean="0"/>
          </a:p>
          <a:p>
            <a:pPr lvl="2"/>
            <a:r>
              <a:rPr lang="en-US" altLang="zh-CN" dirty="0" smtClean="0"/>
              <a:t>Better performance when DAC resolution is high</a:t>
            </a:r>
          </a:p>
          <a:p>
            <a:pPr lvl="2"/>
            <a:r>
              <a:rPr lang="en-US" altLang="zh-CN" dirty="0" smtClean="0"/>
              <a:t>Need to find mismatch with high accuracy</a:t>
            </a:r>
          </a:p>
        </p:txBody>
      </p:sp>
      <p:pic>
        <p:nvPicPr>
          <p:cNvPr id="5" name="Picture 9" descr="Z:\Windows.Documents\My Documents\MyWorks\Research\iscas_2010\figures\flowchart.emz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914400"/>
            <a:ext cx="137088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Z:\Windows.Documents\My Documents\MyWorks\Research\MicroPowerDAC\matlab_calc\cap_algo\iscas\spec_4_1.em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35040" y="2895600"/>
            <a:ext cx="3108960" cy="2773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172200" y="5638800"/>
            <a:ext cx="2971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DAC output spectra plots for (a) uncompensated condition, (b) alternately complementary switching, (c) radix-based algorithm and (d) radix-based algorithm with one extra bit.</a:t>
            </a:r>
            <a:endParaRPr lang="zh-CN" altLang="en-US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5943600" y="2743200"/>
            <a:ext cx="3200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1050" dirty="0" smtClean="0"/>
              <a:t> </a:t>
            </a:r>
            <a:r>
              <a:rPr lang="en-US" altLang="zh-CN" sz="1050" dirty="0" smtClean="0"/>
              <a:t>Radix-based digital pre-distortion algorithm flowchart</a:t>
            </a:r>
            <a:endParaRPr lang="zh-CN" altLang="en-US" sz="1050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9/10</a:t>
            </a:r>
            <a:endParaRPr lang="en-US" altLang="ko-KR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7889" name="Object 1"/>
          <p:cNvGraphicFramePr>
            <a:graphicFrameLocks noChangeAspect="1"/>
          </p:cNvGraphicFramePr>
          <p:nvPr/>
        </p:nvGraphicFramePr>
        <p:xfrm>
          <a:off x="1905000" y="2057400"/>
          <a:ext cx="3274142" cy="457200"/>
        </p:xfrm>
        <a:graphic>
          <a:graphicData uri="http://schemas.openxmlformats.org/presentationml/2006/ole">
            <p:oleObj spid="_x0000_s37889" name="公式" r:id="rId6" imgW="2362200" imgH="33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pitchFamily="34" charset="0"/>
                <a:cs typeface="Arial" pitchFamily="34" charset="0"/>
              </a:rPr>
              <a:t>Two-Capacitor DAC Variations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990600"/>
            <a:ext cx="4800600" cy="4572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Arial" pitchFamily="34" charset="0"/>
                <a:cs typeface="Arial" pitchFamily="34" charset="0"/>
              </a:rPr>
              <a:t>Time interleaved 2-C DAC</a:t>
            </a:r>
          </a:p>
          <a:p>
            <a:pPr lvl="1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Time interleaving 2-C blocks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improves throughput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speed</a:t>
            </a:r>
          </a:p>
          <a:p>
            <a:pPr lvl="1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Capacitor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mismatch among channels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tolerable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Direct-charge-transfer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buffer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reduces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power consumption</a:t>
            </a:r>
          </a:p>
          <a:p>
            <a:r>
              <a:rPr lang="en-US" altLang="zh-CN" dirty="0" smtClean="0">
                <a:latin typeface="Arial" pitchFamily="34" charset="0"/>
                <a:cs typeface="Arial" pitchFamily="34" charset="0"/>
              </a:rPr>
              <a:t>Pipelined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quasi-passive cyclic DAC</a:t>
            </a:r>
          </a:p>
          <a:p>
            <a:pPr lvl="1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Same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operation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as 2-C DAC</a:t>
            </a:r>
          </a:p>
          <a:p>
            <a:pPr lvl="1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Information passed on to the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last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capacitor and </a:t>
            </a:r>
            <a:r>
              <a:rPr lang="en-US" altLang="zh-CN" smtClean="0">
                <a:latin typeface="Arial" pitchFamily="34" charset="0"/>
                <a:cs typeface="Arial" pitchFamily="34" charset="0"/>
              </a:rPr>
              <a:t>DCT output buffer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219200"/>
            <a:ext cx="311119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4038600"/>
            <a:ext cx="338182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685800" y="5486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200" dirty="0" smtClean="0"/>
              <a:t>[7] Wang, F.-J.; </a:t>
            </a:r>
            <a:r>
              <a:rPr lang="en-US" altLang="zh-CN" sz="1200" dirty="0" err="1" smtClean="0"/>
              <a:t>Temes</a:t>
            </a:r>
            <a:r>
              <a:rPr lang="en-US" altLang="zh-CN" sz="1200" dirty="0" smtClean="0"/>
              <a:t>, G.C.; Law, S., "A quasi-passive CMOS pipeline D/A converter," </a:t>
            </a:r>
            <a:r>
              <a:rPr lang="en-US" altLang="zh-CN" sz="1200" i="1" dirty="0" smtClean="0"/>
              <a:t>Solid-State Circuits, IEEE Journal of</a:t>
            </a:r>
            <a:r>
              <a:rPr lang="en-US" altLang="zh-CN" sz="1200" dirty="0" smtClean="0"/>
              <a:t> , vol.24, no.6, pp.1752-1755, Dec 1989</a:t>
            </a:r>
            <a:endParaRPr lang="zh-CN" altLang="en-US" sz="1200" dirty="0"/>
          </a:p>
        </p:txBody>
      </p:sp>
      <p:sp>
        <p:nvSpPr>
          <p:cNvPr id="9" name="页脚占位符 8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10/10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Outline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Quasi-Passive Cyclic DAC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Operation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Capacitor Mismatch and Mismatch Compensation</a:t>
            </a:r>
          </a:p>
          <a:p>
            <a:pPr lvl="1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Capacitor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mismatch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Mismatch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ompensating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witching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Spectrum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shaping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Radix-based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igital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orrection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Two-Capacitor DAC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Enhancements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Time interleaved 2-C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DACs</a:t>
            </a:r>
            <a:endParaRPr lang="en-US" altLang="zh-CN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Pipelined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uasi-passive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yclic </a:t>
            </a:r>
            <a:r>
              <a:rPr lang="en-US" altLang="zh-CN" dirty="0" smtClean="0">
                <a:latin typeface="Arial" pitchFamily="34" charset="0"/>
                <a:cs typeface="Arial" pitchFamily="34" charset="0"/>
              </a:rPr>
              <a:t>DAC</a:t>
            </a:r>
          </a:p>
          <a:p>
            <a:pPr lvl="1"/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1/10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Quasi-Passive Cyclic DAC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990600"/>
            <a:ext cx="4800600" cy="5105400"/>
          </a:xfrm>
        </p:spPr>
        <p:txBody>
          <a:bodyPr/>
          <a:lstStyle/>
          <a:p>
            <a:r>
              <a:rPr lang="en-US" altLang="zh-CN" dirty="0" smtClean="0"/>
              <a:t>Operation: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Charge redistribution </a:t>
            </a:r>
            <a:r>
              <a:rPr lang="en-US" altLang="zh-CN" dirty="0" smtClean="0"/>
              <a:t>between two equal-valued capacitors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Serial digital input; LSB first</a:t>
            </a:r>
          </a:p>
          <a:p>
            <a:pPr lvl="1"/>
            <a:endParaRPr lang="en-US" altLang="zh-CN" dirty="0" smtClean="0"/>
          </a:p>
          <a:p>
            <a:pPr lvl="1"/>
            <a:r>
              <a:rPr lang="el-GR" altLang="zh-CN" dirty="0" smtClean="0"/>
              <a:t>Φ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and</a:t>
            </a:r>
            <a:r>
              <a:rPr lang="el-GR" altLang="zh-CN" dirty="0" smtClean="0"/>
              <a:t> Φ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 are two non-overlapping clock phases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Conversion follows equation</a:t>
            </a:r>
          </a:p>
          <a:p>
            <a:pPr>
              <a:buNone/>
            </a:pP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22530" name="Picture 2" descr="M:\Windows.Documents\My Documents\MyWorks\Research\iscas_2010\figures\2C_DAC.em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066800"/>
            <a:ext cx="3437860" cy="1143000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524000" y="4868151"/>
          <a:ext cx="2057400" cy="542049"/>
        </p:xfrm>
        <a:graphic>
          <a:graphicData uri="http://schemas.openxmlformats.org/presentationml/2006/ole">
            <p:oleObj spid="_x0000_s22532" name="公式" r:id="rId5" imgW="1257120" imgH="33012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638800" y="2176790"/>
            <a:ext cx="32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50" dirty="0" smtClean="0"/>
              <a:t>DAC basic architecture</a:t>
            </a:r>
            <a:endParaRPr lang="zh-CN" alt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6019800" y="5867400"/>
            <a:ext cx="2895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50" dirty="0" smtClean="0"/>
              <a:t>Conversion sequence for input ‘1101’</a:t>
            </a:r>
            <a:endParaRPr lang="zh-CN" altLang="en-US" sz="1050" dirty="0"/>
          </a:p>
        </p:txBody>
      </p:sp>
      <p:pic>
        <p:nvPicPr>
          <p:cNvPr id="22540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5450" y="2362200"/>
            <a:ext cx="3486150" cy="354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矩形 17"/>
          <p:cNvSpPr/>
          <p:nvPr/>
        </p:nvSpPr>
        <p:spPr>
          <a:xfrm>
            <a:off x="838200" y="5715000"/>
            <a:ext cx="4572000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en-US" altLang="zh-CN" sz="1050" dirty="0" smtClean="0"/>
              <a:t>[1] R. E. Suarez et al., “All-MOS charge distribution analog-to-digital conversion techniques – Part II,”    </a:t>
            </a:r>
            <a:r>
              <a:rPr lang="en-US" altLang="zh-CN" sz="1050" i="1" dirty="0" smtClean="0"/>
              <a:t>JSSC</a:t>
            </a:r>
            <a:r>
              <a:rPr lang="en-US" altLang="zh-CN" sz="1050" dirty="0" smtClean="0"/>
              <a:t>, Dec. 1975, pp. 379-385.</a:t>
            </a:r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2/10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sz="4000" dirty="0" smtClean="0">
                <a:latin typeface="Arial" pitchFamily="34" charset="0"/>
                <a:cs typeface="Arial" pitchFamily="34" charset="0"/>
              </a:rPr>
              <a:t>Capacitor Mismatch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990600"/>
            <a:ext cx="4343400" cy="5105400"/>
          </a:xfrm>
        </p:spPr>
        <p:txBody>
          <a:bodyPr/>
          <a:lstStyle/>
          <a:p>
            <a:r>
              <a:rPr lang="en-US" altLang="zh-CN" dirty="0" smtClean="0"/>
              <a:t>Capacitor mismatch </a:t>
            </a:r>
            <a:r>
              <a:rPr lang="en-US" altLang="zh-CN" dirty="0" smtClean="0"/>
              <a:t>effects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Conversion accuracy limited by capacitor matching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Capacitor mismatch introduces nonlinearity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Plots show performance degradation (bottom) in SNDR and SFDR compared with output spectrum from </a:t>
            </a:r>
            <a:r>
              <a:rPr lang="en-US" altLang="zh-CN" dirty="0" smtClean="0"/>
              <a:t>DAC</a:t>
            </a:r>
            <a:r>
              <a:rPr lang="en-US" altLang="zh-CN" dirty="0" smtClean="0"/>
              <a:t> with ideal </a:t>
            </a:r>
            <a:r>
              <a:rPr lang="en-US" altLang="zh-CN" dirty="0" smtClean="0"/>
              <a:t>matching (top)</a:t>
            </a:r>
            <a:endParaRPr lang="zh-CN" altLang="en-US" dirty="0"/>
          </a:p>
        </p:txBody>
      </p:sp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990600"/>
            <a:ext cx="27432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3/10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Mismatch Compensation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838200"/>
            <a:ext cx="5029200" cy="5105400"/>
          </a:xfrm>
        </p:spPr>
        <p:txBody>
          <a:bodyPr/>
          <a:lstStyle/>
          <a:p>
            <a:r>
              <a:rPr lang="en-US" altLang="zh-CN" dirty="0" smtClean="0"/>
              <a:t>Switching techniques</a:t>
            </a:r>
          </a:p>
          <a:p>
            <a:pPr lvl="1"/>
            <a:r>
              <a:rPr lang="en-US" altLang="zh-CN" dirty="0" smtClean="0"/>
              <a:t>Compensative switching</a:t>
            </a:r>
          </a:p>
          <a:p>
            <a:pPr lvl="2"/>
            <a:r>
              <a:rPr lang="en-US" altLang="zh-CN" dirty="0" smtClean="0"/>
              <a:t>The roles of the two capacitor is interchangeable</a:t>
            </a:r>
          </a:p>
          <a:p>
            <a:pPr lvl="2"/>
            <a:r>
              <a:rPr lang="en-US" altLang="zh-CN" dirty="0" smtClean="0"/>
              <a:t>The roles of the capacitors can be chosen on bit-wise base</a:t>
            </a:r>
          </a:p>
          <a:p>
            <a:pPr lvl="2"/>
            <a:r>
              <a:rPr lang="en-US" altLang="zh-CN" dirty="0" smtClean="0"/>
              <a:t>An algorithm was developed to minimize the conversion error for any digital word</a:t>
            </a:r>
          </a:p>
          <a:p>
            <a:pPr lvl="2"/>
            <a:r>
              <a:rPr lang="en-US" altLang="zh-CN" dirty="0" smtClean="0"/>
              <a:t>The switching pattern is input dependent</a:t>
            </a:r>
          </a:p>
          <a:p>
            <a:pPr lvl="2"/>
            <a:endParaRPr lang="en-US" altLang="zh-CN" dirty="0" smtClean="0"/>
          </a:p>
          <a:p>
            <a:pPr lvl="2"/>
            <a:r>
              <a:rPr lang="en-US" altLang="zh-CN" dirty="0" smtClean="0"/>
              <a:t>First-order error canceled for 31%  of the input codes; reduced to 1/10 for 48% of the input codes</a:t>
            </a:r>
          </a:p>
          <a:p>
            <a:pPr lvl="2"/>
            <a:endParaRPr lang="zh-CN" altLang="en-US" dirty="0"/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905000"/>
            <a:ext cx="3390900" cy="1069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62000" y="5710535"/>
            <a:ext cx="48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[2] </a:t>
            </a:r>
            <a:r>
              <a:rPr lang="en-US" altLang="zh-CN" sz="1200" dirty="0" err="1" smtClean="0"/>
              <a:t>Weyten</a:t>
            </a:r>
            <a:r>
              <a:rPr lang="en-US" altLang="zh-CN" sz="1200" dirty="0" smtClean="0"/>
              <a:t>, L.; </a:t>
            </a:r>
            <a:r>
              <a:rPr lang="en-US" altLang="zh-CN" sz="1200" dirty="0" err="1" smtClean="0"/>
              <a:t>Audenaert</a:t>
            </a:r>
            <a:r>
              <a:rPr lang="en-US" altLang="zh-CN" sz="1200" dirty="0" smtClean="0"/>
              <a:t>, S., "Two-capacitor DAC with compensative switching," </a:t>
            </a:r>
            <a:r>
              <a:rPr lang="en-US" altLang="zh-CN" sz="1200" i="1" dirty="0" smtClean="0"/>
              <a:t>Electronics Letters</a:t>
            </a:r>
            <a:r>
              <a:rPr lang="en-US" altLang="zh-CN" sz="1200" dirty="0" smtClean="0"/>
              <a:t> , vol.31, no.17, pp.1435-1437, 17 Aug 1995.</a:t>
            </a:r>
            <a:endParaRPr lang="zh-CN" altLang="zh-CN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3200400"/>
            <a:ext cx="3200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The roles of the two capacitors are interchangeable with additional switches</a:t>
            </a:r>
            <a:endParaRPr lang="zh-CN" altLang="en-US" sz="1050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4/10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Mismatch Compensation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990600"/>
            <a:ext cx="5029200" cy="4724400"/>
          </a:xfrm>
        </p:spPr>
        <p:txBody>
          <a:bodyPr/>
          <a:lstStyle/>
          <a:p>
            <a:r>
              <a:rPr lang="en-US" altLang="zh-CN" dirty="0" smtClean="0"/>
              <a:t>Switching </a:t>
            </a:r>
            <a:r>
              <a:rPr lang="en-US" altLang="zh-CN" dirty="0" smtClean="0"/>
              <a:t>techniques</a:t>
            </a:r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Complementary </a:t>
            </a:r>
            <a:r>
              <a:rPr lang="en-US" altLang="zh-CN" dirty="0" smtClean="0"/>
              <a:t>switching</a:t>
            </a:r>
          </a:p>
          <a:p>
            <a:pPr lvl="1"/>
            <a:endParaRPr lang="en-US" altLang="zh-CN" dirty="0" smtClean="0"/>
          </a:p>
          <a:p>
            <a:pPr lvl="2"/>
            <a:r>
              <a:rPr lang="en-US" altLang="zh-CN" dirty="0" smtClean="0"/>
              <a:t>Digital word fed to 2-C DAC twice; once with normal arrangement, once with swapped </a:t>
            </a:r>
            <a:r>
              <a:rPr lang="en-US" altLang="zh-CN" dirty="0" smtClean="0"/>
              <a:t>roles </a:t>
            </a:r>
            <a:r>
              <a:rPr lang="en-US" altLang="zh-CN" dirty="0" smtClean="0"/>
              <a:t>of C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and C</a:t>
            </a:r>
            <a:r>
              <a:rPr lang="en-US" altLang="zh-CN" baseline="-25000" dirty="0" smtClean="0"/>
              <a:t>2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Output </a:t>
            </a:r>
            <a:r>
              <a:rPr lang="en-US" altLang="zh-CN" dirty="0" err="1" smtClean="0"/>
              <a:t>sof</a:t>
            </a:r>
            <a:r>
              <a:rPr lang="en-US" altLang="zh-CN" dirty="0" smtClean="0"/>
              <a:t> </a:t>
            </a:r>
            <a:r>
              <a:rPr lang="en-US" altLang="zh-CN" dirty="0" smtClean="0"/>
              <a:t>the two conversions are </a:t>
            </a:r>
            <a:r>
              <a:rPr lang="en-US" altLang="zh-CN" dirty="0" smtClean="0"/>
              <a:t>add</a:t>
            </a:r>
            <a:r>
              <a:rPr lang="en-US" altLang="zh-CN" dirty="0" smtClean="0"/>
              <a:t>ed </a:t>
            </a:r>
            <a:r>
              <a:rPr lang="en-US" altLang="zh-CN" dirty="0" smtClean="0"/>
              <a:t>(or averaged)</a:t>
            </a:r>
          </a:p>
          <a:p>
            <a:pPr lvl="2"/>
            <a:endParaRPr lang="en-US" altLang="zh-CN" dirty="0" smtClean="0"/>
          </a:p>
          <a:p>
            <a:pPr lvl="2"/>
            <a:r>
              <a:rPr lang="en-US" altLang="zh-CN" dirty="0" smtClean="0"/>
              <a:t>First-order mismatch compensated at </a:t>
            </a:r>
            <a:r>
              <a:rPr lang="en-US" altLang="zh-CN" dirty="0" smtClean="0"/>
              <a:t>cost</a:t>
            </a:r>
            <a:r>
              <a:rPr lang="en-US" altLang="zh-CN" dirty="0" smtClean="0"/>
              <a:t> </a:t>
            </a:r>
            <a:r>
              <a:rPr lang="en-US" altLang="zh-CN" dirty="0" smtClean="0"/>
              <a:t>of doubled conversion </a:t>
            </a:r>
            <a:r>
              <a:rPr lang="en-US" altLang="zh-CN" dirty="0" smtClean="0"/>
              <a:t>time</a:t>
            </a:r>
            <a:endParaRPr lang="en-US" altLang="zh-CN" dirty="0" smtClean="0"/>
          </a:p>
          <a:p>
            <a:pPr lvl="2"/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85800" y="5562600"/>
            <a:ext cx="502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[3] </a:t>
            </a:r>
            <a:r>
              <a:rPr lang="en-US" altLang="zh-CN" sz="1200" dirty="0" err="1" smtClean="0"/>
              <a:t>Rombouts</a:t>
            </a:r>
            <a:r>
              <a:rPr lang="en-US" altLang="zh-CN" sz="1200" dirty="0" smtClean="0"/>
              <a:t>, P.; </a:t>
            </a:r>
            <a:r>
              <a:rPr lang="en-US" altLang="zh-CN" sz="1200" dirty="0" err="1" smtClean="0"/>
              <a:t>Weyten</a:t>
            </a:r>
            <a:r>
              <a:rPr lang="en-US" altLang="zh-CN" sz="1200" dirty="0" smtClean="0"/>
              <a:t>, L., "Linearity improvement for the switched-capacitor DAC," </a:t>
            </a:r>
            <a:r>
              <a:rPr lang="en-US" altLang="zh-CN" sz="1200" i="1" dirty="0" smtClean="0"/>
              <a:t>Electronics Letters</a:t>
            </a:r>
            <a:r>
              <a:rPr lang="en-US" altLang="zh-CN" sz="1200" dirty="0" smtClean="0"/>
              <a:t> , vol.32, no.4, pp.293-294, 15 Feb 1996.</a:t>
            </a:r>
            <a:endParaRPr lang="zh-CN" altLang="zh-CN" sz="1200" dirty="0"/>
          </a:p>
        </p:txBody>
      </p:sp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371600"/>
            <a:ext cx="2590800" cy="4515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页脚占位符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5/10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Mismatch Compensation (3)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990600"/>
            <a:ext cx="7620000" cy="4724400"/>
          </a:xfrm>
        </p:spPr>
        <p:txBody>
          <a:bodyPr/>
          <a:lstStyle/>
          <a:p>
            <a:r>
              <a:rPr lang="en-US" altLang="zh-CN" dirty="0" smtClean="0"/>
              <a:t>Switching techniques</a:t>
            </a:r>
          </a:p>
          <a:p>
            <a:pPr lvl="1"/>
            <a:r>
              <a:rPr lang="en-US" altLang="zh-CN" dirty="0" smtClean="0"/>
              <a:t>Input-word-splitting compensative switching</a:t>
            </a:r>
          </a:p>
          <a:p>
            <a:pPr lvl="2"/>
            <a:r>
              <a:rPr lang="en-US" altLang="zh-CN" dirty="0" smtClean="0"/>
              <a:t>C</a:t>
            </a:r>
            <a:r>
              <a:rPr lang="en-US" altLang="zh-CN" dirty="0" smtClean="0"/>
              <a:t>ompensative </a:t>
            </a:r>
            <a:r>
              <a:rPr lang="en-US" altLang="zh-CN" dirty="0" smtClean="0"/>
              <a:t>switching [2] does not compensate for all input codes</a:t>
            </a:r>
          </a:p>
          <a:p>
            <a:pPr lvl="2"/>
            <a:r>
              <a:rPr lang="en-US" altLang="zh-CN" dirty="0" smtClean="0"/>
              <a:t>Split digital input into sum of two digital codes </a:t>
            </a:r>
          </a:p>
          <a:p>
            <a:pPr lvl="2"/>
            <a:r>
              <a:rPr lang="en-US" altLang="zh-CN" dirty="0" smtClean="0"/>
              <a:t>The conversion errors need to be able to be respectively compensated using compensative switching for the two new digital inputs</a:t>
            </a:r>
          </a:p>
          <a:p>
            <a:pPr lvl="2"/>
            <a:r>
              <a:rPr lang="en-US" altLang="zh-CN" dirty="0" smtClean="0"/>
              <a:t>Final output is the sum of the two conversions</a:t>
            </a:r>
          </a:p>
          <a:p>
            <a:pPr lvl="2"/>
            <a:endParaRPr lang="en-US" altLang="zh-CN" dirty="0" smtClean="0"/>
          </a:p>
          <a:p>
            <a:pPr lvl="2"/>
            <a:r>
              <a:rPr lang="en-US" altLang="zh-CN" dirty="0" smtClean="0"/>
              <a:t>Needs </a:t>
            </a:r>
            <a:r>
              <a:rPr lang="en-US" altLang="zh-CN" dirty="0" smtClean="0"/>
              <a:t>two sets of 2-C DACs</a:t>
            </a:r>
          </a:p>
          <a:p>
            <a:pPr lvl="2"/>
            <a:r>
              <a:rPr lang="en-US" altLang="zh-CN" dirty="0" smtClean="0"/>
              <a:t>Needs </a:t>
            </a:r>
            <a:r>
              <a:rPr lang="en-US" altLang="zh-CN" dirty="0" smtClean="0"/>
              <a:t>analog summation</a:t>
            </a:r>
          </a:p>
          <a:p>
            <a:pPr lvl="2"/>
            <a:r>
              <a:rPr lang="en-US" altLang="zh-CN" dirty="0" smtClean="0"/>
              <a:t>Needs sophisticated </a:t>
            </a:r>
            <a:r>
              <a:rPr lang="en-US" altLang="zh-CN" dirty="0" smtClean="0"/>
              <a:t>algorithm </a:t>
            </a:r>
            <a:r>
              <a:rPr lang="en-US" altLang="zh-CN" dirty="0" smtClean="0"/>
              <a:t>for </a:t>
            </a:r>
            <a:r>
              <a:rPr lang="en-US" altLang="zh-CN" dirty="0" smtClean="0"/>
              <a:t>splitting </a:t>
            </a:r>
            <a:r>
              <a:rPr lang="en-US" altLang="zh-CN" dirty="0" smtClean="0"/>
              <a:t>the input word</a:t>
            </a:r>
          </a:p>
          <a:p>
            <a:pPr lvl="2"/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62000" y="5486401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[4] </a:t>
            </a:r>
            <a:r>
              <a:rPr lang="en-US" altLang="zh-CN" sz="1200" dirty="0" err="1" smtClean="0"/>
              <a:t>Rombouts</a:t>
            </a:r>
            <a:r>
              <a:rPr lang="en-US" altLang="zh-CN" sz="1200" dirty="0" smtClean="0"/>
              <a:t>, P.; </a:t>
            </a:r>
            <a:r>
              <a:rPr lang="en-US" altLang="zh-CN" sz="1200" dirty="0" err="1" smtClean="0"/>
              <a:t>Weyten</a:t>
            </a:r>
            <a:r>
              <a:rPr lang="en-US" altLang="zh-CN" sz="1200" dirty="0" smtClean="0"/>
              <a:t>, L.; Raman, J.; </a:t>
            </a:r>
            <a:r>
              <a:rPr lang="en-US" altLang="zh-CN" sz="1200" dirty="0" err="1" smtClean="0"/>
              <a:t>Audenaert</a:t>
            </a:r>
            <a:r>
              <a:rPr lang="en-US" altLang="zh-CN" sz="1200" dirty="0" smtClean="0"/>
              <a:t>, S., "Capacitor mismatch compensation for the quasi-passive-switched-capacitor DAC," </a:t>
            </a:r>
            <a:r>
              <a:rPr lang="en-US" altLang="zh-CN" sz="1200" i="1" dirty="0" smtClean="0"/>
              <a:t>Circuits and Systems I: Fundamental Theory and Applications, IEEE Transactions on</a:t>
            </a:r>
            <a:r>
              <a:rPr lang="en-US" altLang="zh-CN" sz="1200" dirty="0" smtClean="0"/>
              <a:t> , vol.45, no.1, pp.68-71, Jan 1998.</a:t>
            </a:r>
            <a:endParaRPr lang="zh-CN" altLang="zh-CN" sz="120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6/10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Mismatch Compensation (4)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990600"/>
            <a:ext cx="7696200" cy="4495800"/>
          </a:xfrm>
        </p:spPr>
        <p:txBody>
          <a:bodyPr/>
          <a:lstStyle/>
          <a:p>
            <a:r>
              <a:rPr lang="en-US" altLang="zh-CN" dirty="0" smtClean="0"/>
              <a:t>Switching techniques</a:t>
            </a:r>
          </a:p>
          <a:p>
            <a:pPr lvl="1"/>
            <a:r>
              <a:rPr lang="en-US" altLang="zh-CN" dirty="0" smtClean="0"/>
              <a:t>Alternately complementary switching</a:t>
            </a:r>
          </a:p>
          <a:p>
            <a:pPr lvl="2"/>
            <a:r>
              <a:rPr lang="en-US" altLang="zh-CN" dirty="0" smtClean="0"/>
              <a:t>Roles of C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and C</a:t>
            </a:r>
            <a:r>
              <a:rPr lang="en-US" altLang="zh-CN" baseline="-25000" dirty="0" smtClean="0"/>
              <a:t>2 </a:t>
            </a:r>
            <a:r>
              <a:rPr lang="en-US" altLang="zh-CN" dirty="0" smtClean="0"/>
              <a:t>are swapped alternately in the first cycle and adopt complementary switching [3] for the second conversion cycle</a:t>
            </a:r>
          </a:p>
          <a:p>
            <a:pPr lvl="2"/>
            <a:r>
              <a:rPr lang="en-US" altLang="zh-CN" dirty="0" smtClean="0"/>
              <a:t>Output of the two conversions are summed (or averaged)</a:t>
            </a:r>
          </a:p>
          <a:p>
            <a:pPr lvl="2"/>
            <a:endParaRPr lang="en-US" altLang="zh-CN" dirty="0" smtClean="0"/>
          </a:p>
          <a:p>
            <a:pPr lvl="2"/>
            <a:r>
              <a:rPr lang="en-US" altLang="zh-CN" dirty="0" smtClean="0"/>
              <a:t>INL improved due to cancellation of major second-order error</a:t>
            </a:r>
          </a:p>
          <a:p>
            <a:pPr lvl="2"/>
            <a:endParaRPr lang="en-US" altLang="zh-CN" dirty="0" smtClean="0"/>
          </a:p>
          <a:p>
            <a:pPr lvl="1"/>
            <a:r>
              <a:rPr lang="en-US" altLang="zh-CN" dirty="0" smtClean="0"/>
              <a:t>Hybrid switching</a:t>
            </a:r>
          </a:p>
          <a:p>
            <a:pPr lvl="2"/>
            <a:r>
              <a:rPr lang="en-US" altLang="zh-CN" dirty="0" smtClean="0"/>
              <a:t>Averaging conversion results of complementary switching and alternately complementary switching </a:t>
            </a:r>
          </a:p>
          <a:p>
            <a:pPr lvl="2"/>
            <a:r>
              <a:rPr lang="en-US" altLang="zh-CN" dirty="0" smtClean="0"/>
              <a:t>Smaller INL; fourfold conversion cycles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62000" y="5710535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[5] </a:t>
            </a:r>
            <a:r>
              <a:rPr lang="en-US" altLang="zh-CN" sz="1200" dirty="0" err="1" smtClean="0"/>
              <a:t>Poki</a:t>
            </a:r>
            <a:r>
              <a:rPr lang="en-US" altLang="zh-CN" sz="1200" dirty="0" smtClean="0"/>
              <a:t> Chen; Ting-Chun Liu, "Switching Schemes for Reducing Capacitor Mismatch Sensitivity of Quasi-Passive Cyclic DAC," </a:t>
            </a:r>
            <a:r>
              <a:rPr lang="en-US" altLang="zh-CN" sz="1200" i="1" dirty="0" smtClean="0"/>
              <a:t>Circuits and Systems II: Express Briefs, IEEE Transactions on</a:t>
            </a:r>
            <a:r>
              <a:rPr lang="en-US" altLang="zh-CN" sz="1200" dirty="0" smtClean="0"/>
              <a:t> , vol.56, no.1, pp.26-30, Jan. 2009</a:t>
            </a:r>
            <a:endParaRPr lang="zh-CN" altLang="zh-CN" sz="1200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7/10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Mismatch Compensation (5)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990600"/>
            <a:ext cx="5029200" cy="4724400"/>
          </a:xfrm>
        </p:spPr>
        <p:txBody>
          <a:bodyPr/>
          <a:lstStyle/>
          <a:p>
            <a:r>
              <a:rPr lang="en-US" altLang="zh-CN" dirty="0" smtClean="0"/>
              <a:t>Mismatch shaping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Using oversampling </a:t>
            </a:r>
            <a:r>
              <a:rPr lang="el-GR" altLang="zh-CN" dirty="0" smtClean="0"/>
              <a:t>ΔΣ</a:t>
            </a:r>
            <a:r>
              <a:rPr lang="en-US" altLang="zh-CN" dirty="0" smtClean="0"/>
              <a:t> Modulator</a:t>
            </a:r>
          </a:p>
          <a:p>
            <a:pPr lvl="2"/>
            <a:endParaRPr lang="en-US" altLang="zh-CN" dirty="0" smtClean="0"/>
          </a:p>
          <a:p>
            <a:pPr lvl="2"/>
            <a:r>
              <a:rPr lang="en-US" altLang="zh-CN" dirty="0" smtClean="0"/>
              <a:t>Digital state machine to control switching sequence  of a symmetric two-capacitor  DAC</a:t>
            </a:r>
          </a:p>
          <a:p>
            <a:pPr lvl="2"/>
            <a:endParaRPr lang="en-US" altLang="zh-CN" dirty="0" smtClean="0"/>
          </a:p>
          <a:p>
            <a:pPr lvl="2"/>
            <a:r>
              <a:rPr lang="en-US" altLang="zh-CN" dirty="0" smtClean="0"/>
              <a:t>Improved linearity; better shaping </a:t>
            </a:r>
            <a:r>
              <a:rPr lang="en-US" altLang="zh-CN" dirty="0" smtClean="0"/>
              <a:t> </a:t>
            </a:r>
            <a:r>
              <a:rPr lang="en-US" altLang="zh-CN" dirty="0" smtClean="0"/>
              <a:t>for higher</a:t>
            </a:r>
            <a:r>
              <a:rPr lang="en-US" altLang="zh-CN" dirty="0" smtClean="0"/>
              <a:t> OSR</a:t>
            </a:r>
          </a:p>
          <a:p>
            <a:pPr lvl="2"/>
            <a:endParaRPr lang="en-US" altLang="zh-CN" dirty="0" smtClean="0"/>
          </a:p>
          <a:p>
            <a:pPr lvl="2"/>
            <a:r>
              <a:rPr lang="en-US" altLang="zh-CN" dirty="0" smtClean="0"/>
              <a:t>Needs </a:t>
            </a:r>
            <a:r>
              <a:rPr lang="en-US" altLang="zh-CN" dirty="0" smtClean="0"/>
              <a:t>2N clock cycles </a:t>
            </a:r>
            <a:r>
              <a:rPr lang="en-US" altLang="zh-CN" dirty="0" smtClean="0"/>
              <a:t>for N-bit </a:t>
            </a:r>
            <a:r>
              <a:rPr lang="en-US" altLang="zh-CN" dirty="0" smtClean="0"/>
              <a:t>D/A</a:t>
            </a:r>
          </a:p>
          <a:p>
            <a:pPr lvl="2">
              <a:buNone/>
            </a:pPr>
            <a:endParaRPr lang="en-US" altLang="zh-CN" dirty="0" smtClean="0"/>
          </a:p>
          <a:p>
            <a:pPr lvl="2"/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62000" y="5334000"/>
            <a:ext cx="502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200" dirty="0" smtClean="0"/>
              <a:t>[6] </a:t>
            </a:r>
            <a:r>
              <a:rPr lang="en-US" altLang="zh-CN" sz="1200" dirty="0" err="1" smtClean="0"/>
              <a:t>Steensgaard</a:t>
            </a:r>
            <a:r>
              <a:rPr lang="en-US" altLang="zh-CN" sz="1200" dirty="0" smtClean="0"/>
              <a:t>, J.; Moon, U.-K.; </a:t>
            </a:r>
            <a:r>
              <a:rPr lang="en-US" altLang="zh-CN" sz="1200" dirty="0" err="1" smtClean="0"/>
              <a:t>Temes</a:t>
            </a:r>
            <a:r>
              <a:rPr lang="en-US" altLang="zh-CN" sz="1200" dirty="0" smtClean="0"/>
              <a:t>, G.C., "Mismatch-shaping serial digital-to-analog converter," </a:t>
            </a:r>
            <a:r>
              <a:rPr lang="en-US" altLang="zh-CN" sz="1200" i="1" dirty="0" smtClean="0"/>
              <a:t>Circuits and Systems, 1999. ISCAS '99. Proceedings of the 1999 IEEE International Symposium on</a:t>
            </a:r>
            <a:r>
              <a:rPr lang="en-US" altLang="zh-CN" sz="1200" dirty="0" smtClean="0"/>
              <a:t> , vol.2, no., pp.5-8 vol.2, Jul 1999</a:t>
            </a:r>
            <a:endParaRPr lang="zh-CN" altLang="zh-CN" sz="1200" dirty="0"/>
          </a:p>
        </p:txBody>
      </p:sp>
      <p:pic>
        <p:nvPicPr>
          <p:cNvPr id="7" name="Picture 2" descr="D:\motofan_Data\Desktop\新建文件夹\spec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990600"/>
            <a:ext cx="2657846" cy="2345859"/>
          </a:xfrm>
          <a:prstGeom prst="rect">
            <a:avLst/>
          </a:prstGeom>
          <a:noFill/>
        </p:spPr>
      </p:pic>
      <p:pic>
        <p:nvPicPr>
          <p:cNvPr id="8" name="Picture 2" descr="D:\motofan_Data\Desktop\新建文件夹\spec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019800" y="3352800"/>
            <a:ext cx="2657846" cy="229012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6019800" y="5638800"/>
            <a:ext cx="297180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Simulated (FFT) performance of the DAC without (a) and with (b) mismatch shaping using a second-order loop filter </a:t>
            </a:r>
            <a:endParaRPr lang="zh-CN" altLang="en-US" sz="1050" dirty="0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ko-KR" dirty="0" smtClean="0"/>
              <a:t>8/10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99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13145</TotalTime>
  <Words>1009</Words>
  <Application>Microsoft Office PowerPoint</Application>
  <PresentationFormat>On-screen Show (4:3)</PresentationFormat>
  <Paragraphs>150</Paragraphs>
  <Slides>11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公式</vt:lpstr>
      <vt:lpstr>Quasi-Passive Cyclic DAC</vt:lpstr>
      <vt:lpstr>Outline</vt:lpstr>
      <vt:lpstr>Quasi-Passive Cyclic DAC</vt:lpstr>
      <vt:lpstr>Capacitor Mismatch</vt:lpstr>
      <vt:lpstr>Mismatch Compensation (1)</vt:lpstr>
      <vt:lpstr>Mismatch Compensation (2)</vt:lpstr>
      <vt:lpstr>Mismatch Compensation (3)</vt:lpstr>
      <vt:lpstr>Mismatch Compensation (4)</vt:lpstr>
      <vt:lpstr>Mismatch Compensation (5)</vt:lpstr>
      <vt:lpstr>Mismatch Compensation (6)</vt:lpstr>
      <vt:lpstr>Two-Capacitor DAC Variations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gabor c. temes</cp:lastModifiedBy>
  <cp:revision>2532</cp:revision>
  <dcterms:created xsi:type="dcterms:W3CDTF">1601-01-01T00:00:00Z</dcterms:created>
  <dcterms:modified xsi:type="dcterms:W3CDTF">2009-12-22T17:50:35Z</dcterms:modified>
</cp:coreProperties>
</file>